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7" r:id="rId5"/>
  </p:sldMasterIdLst>
  <p:notesMasterIdLst>
    <p:notesMasterId r:id="rId32"/>
  </p:notesMasterIdLst>
  <p:sldIdLst>
    <p:sldId id="271" r:id="rId6"/>
    <p:sldId id="415" r:id="rId7"/>
    <p:sldId id="416" r:id="rId8"/>
    <p:sldId id="417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  <p:sldId id="427" r:id="rId19"/>
    <p:sldId id="428" r:id="rId20"/>
    <p:sldId id="429" r:id="rId21"/>
    <p:sldId id="430" r:id="rId22"/>
    <p:sldId id="431" r:id="rId23"/>
    <p:sldId id="432" r:id="rId24"/>
    <p:sldId id="433" r:id="rId25"/>
    <p:sldId id="434" r:id="rId26"/>
    <p:sldId id="435" r:id="rId27"/>
    <p:sldId id="436" r:id="rId28"/>
    <p:sldId id="437" r:id="rId29"/>
    <p:sldId id="438" r:id="rId30"/>
    <p:sldId id="439" r:id="rId31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9" userDrawn="1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1" autoAdjust="0"/>
    <p:restoredTop sz="84489" autoAdjust="0"/>
  </p:normalViewPr>
  <p:slideViewPr>
    <p:cSldViewPr snapToGrid="0" showGuides="1">
      <p:cViewPr varScale="1">
        <p:scale>
          <a:sx n="70" d="100"/>
          <a:sy n="70" d="100"/>
        </p:scale>
        <p:origin x="960" y="54"/>
      </p:cViewPr>
      <p:guideLst>
        <p:guide orient="horz" pos="2409"/>
        <p:guide pos="3165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311AF-8457-4785-B190-D31CD4FDE7A1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1FB06-1D9B-4317-BE37-4218AB785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55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59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99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954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76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2543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403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8848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135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368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5048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642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1726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9726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0001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9812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8853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0275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354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402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523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679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78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921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779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92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617" y="104674"/>
            <a:ext cx="958007" cy="958007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46053" y="6520171"/>
            <a:ext cx="2475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© White</a:t>
            </a:r>
            <a:r>
              <a:rPr lang="en-GB" sz="1200" baseline="0" dirty="0" smtClean="0"/>
              <a:t> Rose Maths 2019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3179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391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8194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-1" y="0"/>
            <a:ext cx="9906001" cy="1695450"/>
          </a:xfrm>
          <a:prstGeom prst="rect">
            <a:avLst/>
          </a:prstGeom>
          <a:solidFill>
            <a:srgbClr val="00929F">
              <a:alpha val="1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Freeform: Shape 24"/>
          <p:cNvSpPr/>
          <p:nvPr userDrawn="1"/>
        </p:nvSpPr>
        <p:spPr>
          <a:xfrm>
            <a:off x="-495301" y="1163488"/>
            <a:ext cx="10896600" cy="695325"/>
          </a:xfrm>
          <a:custGeom>
            <a:avLst/>
            <a:gdLst>
              <a:gd name="connsiteX0" fmla="*/ 0 w 10536072"/>
              <a:gd name="connsiteY0" fmla="*/ 122830 h 648269"/>
              <a:gd name="connsiteX1" fmla="*/ 10536072 w 10536072"/>
              <a:gd name="connsiteY1" fmla="*/ 0 h 648269"/>
              <a:gd name="connsiteX2" fmla="*/ 10522424 w 10536072"/>
              <a:gd name="connsiteY2" fmla="*/ 580030 h 648269"/>
              <a:gd name="connsiteX3" fmla="*/ 6824 w 10536072"/>
              <a:gd name="connsiteY3" fmla="*/ 648269 h 648269"/>
              <a:gd name="connsiteX4" fmla="*/ 0 w 10536072"/>
              <a:gd name="connsiteY4" fmla="*/ 122830 h 648269"/>
              <a:gd name="connsiteX0" fmla="*/ 88752 w 10529289"/>
              <a:gd name="connsiteY0" fmla="*/ 107912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107912 h 648269"/>
              <a:gd name="connsiteX0" fmla="*/ 88752 w 10529289"/>
              <a:gd name="connsiteY0" fmla="*/ 70619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70619 h 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29289" h="648269">
                <a:moveTo>
                  <a:pt x="88752" y="70619"/>
                </a:moveTo>
                <a:lnTo>
                  <a:pt x="10529289" y="0"/>
                </a:lnTo>
                <a:lnTo>
                  <a:pt x="10515641" y="580030"/>
                </a:lnTo>
                <a:lnTo>
                  <a:pt x="41" y="648269"/>
                </a:lnTo>
                <a:cubicBezTo>
                  <a:pt x="-2234" y="473123"/>
                  <a:pt x="91027" y="245765"/>
                  <a:pt x="88752" y="70619"/>
                </a:cubicBezTo>
                <a:close/>
              </a:path>
            </a:pathLst>
          </a:custGeom>
          <a:solidFill>
            <a:srgbClr val="1D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9" name="Freeform: Shape 23"/>
          <p:cNvSpPr/>
          <p:nvPr userDrawn="1"/>
        </p:nvSpPr>
        <p:spPr>
          <a:xfrm>
            <a:off x="-495301" y="642767"/>
            <a:ext cx="5587365" cy="722630"/>
          </a:xfrm>
          <a:custGeom>
            <a:avLst/>
            <a:gdLst>
              <a:gd name="connsiteX0" fmla="*/ 27296 w 4189863"/>
              <a:gd name="connsiteY0" fmla="*/ 47767 h 689212"/>
              <a:gd name="connsiteX1" fmla="*/ 4060209 w 4189863"/>
              <a:gd name="connsiteY1" fmla="*/ 0 h 689212"/>
              <a:gd name="connsiteX2" fmla="*/ 4189863 w 4189863"/>
              <a:gd name="connsiteY2" fmla="*/ 689212 h 689212"/>
              <a:gd name="connsiteX3" fmla="*/ 0 w 4189863"/>
              <a:gd name="connsiteY3" fmla="*/ 627797 h 689212"/>
              <a:gd name="connsiteX4" fmla="*/ 27296 w 4189863"/>
              <a:gd name="connsiteY4" fmla="*/ 47767 h 68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9863" h="689212">
                <a:moveTo>
                  <a:pt x="27296" y="47767"/>
                </a:moveTo>
                <a:lnTo>
                  <a:pt x="4060209" y="0"/>
                </a:lnTo>
                <a:lnTo>
                  <a:pt x="4189863" y="689212"/>
                </a:lnTo>
                <a:lnTo>
                  <a:pt x="0" y="627797"/>
                </a:lnTo>
                <a:lnTo>
                  <a:pt x="27296" y="47767"/>
                </a:lnTo>
                <a:close/>
              </a:path>
            </a:pathLst>
          </a:custGeom>
          <a:solidFill>
            <a:srgbClr val="009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>
            <p:extLst/>
          </p:nvPr>
        </p:nvGraphicFramePr>
        <p:xfrm>
          <a:off x="23432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169929" y="1311240"/>
            <a:ext cx="4054636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rgbClr val="FFFFFF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Reasoning and Problem Solving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/>
          </p:nvPr>
        </p:nvGraphicFramePr>
        <p:xfrm>
          <a:off x="509206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24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6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6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12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13.png"/><Relationship Id="rId5" Type="http://schemas.openxmlformats.org/officeDocument/2006/relationships/image" Target="../media/image27.png"/><Relationship Id="rId15" Type="http://schemas.openxmlformats.org/officeDocument/2006/relationships/image" Target="../media/image9.png"/><Relationship Id="rId10" Type="http://schemas.openxmlformats.org/officeDocument/2006/relationships/image" Target="../media/image10.png"/><Relationship Id="rId4" Type="http://schemas.openxmlformats.org/officeDocument/2006/relationships/image" Target="../media/image26.png"/><Relationship Id="rId9" Type="http://schemas.openxmlformats.org/officeDocument/2006/relationships/image" Target="../media/image7.png"/><Relationship Id="rId1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8" t="20592" r="19588" b="20728"/>
          <a:stretch/>
        </p:blipFill>
        <p:spPr bwMode="auto">
          <a:xfrm>
            <a:off x="-21601" y="1"/>
            <a:ext cx="99276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6028"/>
          <a:stretch/>
        </p:blipFill>
        <p:spPr>
          <a:xfrm>
            <a:off x="-21642" y="507002"/>
            <a:ext cx="9393978" cy="591972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/>
          <a:srcRect l="24625"/>
          <a:stretch/>
        </p:blipFill>
        <p:spPr>
          <a:xfrm>
            <a:off x="815048" y="2516983"/>
            <a:ext cx="8105482" cy="1799955"/>
          </a:xfrm>
          <a:prstGeom prst="rect">
            <a:avLst/>
          </a:prstGeom>
        </p:spPr>
      </p:pic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723914" y="2563703"/>
            <a:ext cx="3930163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</a:t>
            </a:r>
            <a:r>
              <a:rPr lang="en-GB" altLang="en-US" sz="2400" dirty="0">
                <a:solidFill>
                  <a:srgbClr val="FFFF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en-GB" alt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altLang="en-US" sz="2400" dirty="0" smtClean="0">
                <a:solidFill>
                  <a:srgbClr val="FFFF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Spring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Block 2</a:t>
            </a:r>
            <a:endParaRPr kumimoji="0" lang="en-GB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651992" y="3298078"/>
            <a:ext cx="6116406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4400" noProof="0" dirty="0" smtClean="0">
                <a:solidFill>
                  <a:srgbClr val="FFFFFF"/>
                </a:solidFill>
                <a:latin typeface="Gill Sans MT" panose="020B0502020104020203" pitchFamily="34" charset="0"/>
                <a:cs typeface="Times New Roman" panose="02020603050405020304" pitchFamily="18" charset="0"/>
              </a:rPr>
              <a:t>Place Value</a:t>
            </a:r>
            <a:endParaRPr kumimoji="0" lang="en-GB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76" y="2105876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1953" y="742748"/>
            <a:ext cx="8152048" cy="433965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Use the clues to work out the number.</a:t>
            </a:r>
          </a:p>
          <a:p>
            <a:pPr lvl="0">
              <a:defRPr/>
            </a:pPr>
            <a:endParaRPr lang="en-GB" sz="12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I have a number with 3 tens.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One less than my number makes the tens digit change.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One more than my number has 1 one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12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What is my number?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Can you make some clues to describe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your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secret number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28079" y="1589780"/>
            <a:ext cx="3579223" cy="145105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7791" y="736900"/>
            <a:ext cx="8056280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Choose the correct numbers to make the sentences correct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 algn="ctr">
              <a:defRPr/>
            </a:pPr>
            <a:r>
              <a:rPr lang="en-GB" sz="2800" dirty="0">
                <a:latin typeface="Gill Sans MT" panose="020B0502020104020203" pitchFamily="34" charset="0"/>
              </a:rPr>
              <a:t>28	26	33	45</a:t>
            </a:r>
          </a:p>
          <a:p>
            <a:pPr lvl="0" algn="ctr">
              <a:defRPr/>
            </a:pPr>
            <a:endParaRPr lang="en-GB" sz="2800" dirty="0">
              <a:latin typeface="Gill Sans MT" panose="020B0502020104020203" pitchFamily="34" charset="0"/>
            </a:endParaRPr>
          </a:p>
          <a:p>
            <a:pPr lvl="0" algn="ctr">
              <a:defRPr/>
            </a:pPr>
            <a:r>
              <a:rPr lang="en-GB" sz="2800" dirty="0">
                <a:latin typeface="Gill Sans MT" panose="020B0502020104020203" pitchFamily="34" charset="0"/>
              </a:rPr>
              <a:t>36	43	35	</a:t>
            </a:r>
            <a:r>
              <a:rPr lang="en-GB" sz="2800" dirty="0" smtClean="0">
                <a:latin typeface="Gill Sans MT" panose="020B0502020104020203" pitchFamily="34" charset="0"/>
              </a:rPr>
              <a:t>49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        is one less than 27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34 is one less than 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        is one more than 44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50 is one more than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01904" y="3332675"/>
            <a:ext cx="513388" cy="50231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33131" y="5928450"/>
            <a:ext cx="513388" cy="50231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01905" y="5058324"/>
            <a:ext cx="513388" cy="50231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80414" y="4226968"/>
            <a:ext cx="513388" cy="50231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63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44143" y="736340"/>
            <a:ext cx="7538171" cy="58785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Jack and Eva are playing a game.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They each collect a handful of cubes.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They arrange their cubes to see who has more.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Jack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Eva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                                             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					 </a:t>
            </a:r>
          </a:p>
          <a:p>
            <a:pPr lvl="0">
              <a:defRPr/>
            </a:pPr>
            <a:endParaRPr lang="en-GB" sz="12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Who is right?</a:t>
            </a: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Practise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comparing objects with your friend.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039" y="3160710"/>
            <a:ext cx="650369" cy="96288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289" y="3160710"/>
            <a:ext cx="650369" cy="96288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35" y="3160710"/>
            <a:ext cx="650369" cy="96288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781" y="3160710"/>
            <a:ext cx="650369" cy="96288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027" y="3160710"/>
            <a:ext cx="650369" cy="96288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65293" y="3911099"/>
            <a:ext cx="1408356" cy="1141807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93227" y="3366205"/>
            <a:ext cx="1386887" cy="2231596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2712387" y="4288125"/>
            <a:ext cx="2223663" cy="559193"/>
          </a:xfrm>
          <a:prstGeom prst="wedgeRoundRectCallout">
            <a:avLst>
              <a:gd name="adj1" fmla="val -67262"/>
              <a:gd name="adj2" fmla="val 4282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472113" y="4288125"/>
            <a:ext cx="2143109" cy="545284"/>
          </a:xfrm>
          <a:prstGeom prst="wedgeRoundRectCallout">
            <a:avLst>
              <a:gd name="adj1" fmla="val 68452"/>
              <a:gd name="adj2" fmla="val 12222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1654" y="4288125"/>
            <a:ext cx="1945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I have more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rPr>
              <a:t>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25134" y="4310189"/>
            <a:ext cx="1982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I have more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riol Regular" panose="02000506040000020003" pitchFamily="2" charset="0"/>
                <a:ea typeface="+mn-ea"/>
                <a:cs typeface="+mn-cs"/>
              </a:rPr>
              <a:t>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29132" y="4860429"/>
            <a:ext cx="6751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Eva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91002" y="4897390"/>
            <a:ext cx="756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Jack</a:t>
            </a:r>
            <a:endParaRPr lang="en-GB" sz="2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544" y="2221425"/>
            <a:ext cx="663049" cy="9816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992" y="2221425"/>
            <a:ext cx="663049" cy="98165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768" y="2221425"/>
            <a:ext cx="663049" cy="98165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664" y="2221425"/>
            <a:ext cx="663049" cy="98165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7112" y="2221425"/>
            <a:ext cx="663049" cy="98165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216" y="2221425"/>
            <a:ext cx="663049" cy="98165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440" y="2221425"/>
            <a:ext cx="663049" cy="98165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888" y="2221425"/>
            <a:ext cx="663049" cy="98165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73" y="3160710"/>
            <a:ext cx="650369" cy="96288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519" y="3160710"/>
            <a:ext cx="650369" cy="96288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765" y="3160710"/>
            <a:ext cx="650369" cy="96288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011" y="3160710"/>
            <a:ext cx="650369" cy="9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8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07945"/>
              </p:ext>
            </p:extLst>
          </p:nvPr>
        </p:nvGraphicFramePr>
        <p:xfrm>
          <a:off x="1255532" y="2648865"/>
          <a:ext cx="2852064" cy="242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032">
                  <a:extLst>
                    <a:ext uri="{9D8B030D-6E8A-4147-A177-3AD203B41FA5}">
                      <a16:colId xmlns:a16="http://schemas.microsoft.com/office/drawing/2014/main" val="739764234"/>
                    </a:ext>
                  </a:extLst>
                </a:gridCol>
                <a:gridCol w="1426032">
                  <a:extLst>
                    <a:ext uri="{9D8B030D-6E8A-4147-A177-3AD203B41FA5}">
                      <a16:colId xmlns:a16="http://schemas.microsoft.com/office/drawing/2014/main" val="150545346"/>
                    </a:ext>
                  </a:extLst>
                </a:gridCol>
              </a:tblGrid>
              <a:tr h="6798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Tens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Ones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076021"/>
                  </a:ext>
                </a:extLst>
              </a:tr>
              <a:tr h="174855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478556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304285"/>
              </p:ext>
            </p:extLst>
          </p:nvPr>
        </p:nvGraphicFramePr>
        <p:xfrm>
          <a:off x="5618131" y="2683387"/>
          <a:ext cx="2852064" cy="2393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032">
                  <a:extLst>
                    <a:ext uri="{9D8B030D-6E8A-4147-A177-3AD203B41FA5}">
                      <a16:colId xmlns:a16="http://schemas.microsoft.com/office/drawing/2014/main" val="739764234"/>
                    </a:ext>
                  </a:extLst>
                </a:gridCol>
                <a:gridCol w="1426032">
                  <a:extLst>
                    <a:ext uri="{9D8B030D-6E8A-4147-A177-3AD203B41FA5}">
                      <a16:colId xmlns:a16="http://schemas.microsoft.com/office/drawing/2014/main" val="150545346"/>
                    </a:ext>
                  </a:extLst>
                </a:gridCol>
              </a:tblGrid>
              <a:tr h="723185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Tens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076021"/>
                  </a:ext>
                </a:extLst>
              </a:tr>
              <a:tr h="167070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47855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66684" y="736903"/>
            <a:ext cx="7538171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Dexter compares two numbers.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Do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you agree with Dexter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your answer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542816" y="3380496"/>
            <a:ext cx="705454" cy="699540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827497" y="1625308"/>
            <a:ext cx="2903046" cy="706384"/>
          </a:xfrm>
          <a:prstGeom prst="wedgeRoundRectCallout">
            <a:avLst>
              <a:gd name="adj1" fmla="val 72916"/>
              <a:gd name="adj2" fmla="val 3478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30 is less than 33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7147890" y="1013148"/>
            <a:ext cx="1830137" cy="12633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67" y="3333542"/>
                <a:ext cx="71205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67" y="3333542"/>
                <a:ext cx="712053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188" y="3295533"/>
            <a:ext cx="344066" cy="17320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096" y="3268774"/>
            <a:ext cx="344066" cy="173206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739" y="3345212"/>
            <a:ext cx="344066" cy="173206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922" y="3555780"/>
            <a:ext cx="376792" cy="55785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918" y="3522185"/>
            <a:ext cx="376792" cy="55785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874" y="4080036"/>
            <a:ext cx="376792" cy="55785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726" y="3295534"/>
            <a:ext cx="344066" cy="173206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723" y="3345212"/>
            <a:ext cx="344066" cy="173206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479" y="3333542"/>
            <a:ext cx="344066" cy="173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32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7073" y="736900"/>
            <a:ext cx="7538171" cy="48320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Pick a card.  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Draw pictures in the boxes to make the comparison true.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Bariol Regular" panose="02000506040000020003" pitchFamily="2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191202" y="2723056"/>
            <a:ext cx="1957024" cy="931471"/>
            <a:chOff x="6074910" y="4235017"/>
            <a:chExt cx="625643" cy="297783"/>
          </a:xfrm>
        </p:grpSpPr>
        <p:sp>
          <p:nvSpPr>
            <p:cNvPr id="7" name="Rounded Rectangle 6"/>
            <p:cNvSpPr/>
            <p:nvPr/>
          </p:nvSpPr>
          <p:spPr>
            <a:xfrm>
              <a:off x="6188867" y="4235017"/>
              <a:ext cx="411703" cy="29778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6074910" y="4251676"/>
                  <a:ext cx="625643" cy="22630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kumimoji="0" lang="en-GB" sz="4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&lt;</m:t>
                        </m:r>
                      </m:oMath>
                    </m:oMathPara>
                  </a14:m>
                  <a:endPara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4910" y="4251676"/>
                  <a:ext cx="625643" cy="22630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Group 8"/>
          <p:cNvGrpSpPr/>
          <p:nvPr/>
        </p:nvGrpSpPr>
        <p:grpSpPr>
          <a:xfrm>
            <a:off x="3837332" y="2710362"/>
            <a:ext cx="1957024" cy="931471"/>
            <a:chOff x="6083541" y="4235017"/>
            <a:chExt cx="625643" cy="297783"/>
          </a:xfrm>
        </p:grpSpPr>
        <p:sp>
          <p:nvSpPr>
            <p:cNvPr id="10" name="Rounded Rectangle 9"/>
            <p:cNvSpPr/>
            <p:nvPr/>
          </p:nvSpPr>
          <p:spPr>
            <a:xfrm>
              <a:off x="6188867" y="4235017"/>
              <a:ext cx="411703" cy="29778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6083541" y="4253560"/>
                  <a:ext cx="625643" cy="22630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kumimoji="0" lang="en-GB" sz="4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&gt;</m:t>
                        </m:r>
                      </m:oMath>
                    </m:oMathPara>
                  </a14:m>
                  <a:endPara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3541" y="4253560"/>
                  <a:ext cx="625643" cy="22630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2" name="Group 11"/>
          <p:cNvGrpSpPr/>
          <p:nvPr/>
        </p:nvGrpSpPr>
        <p:grpSpPr>
          <a:xfrm>
            <a:off x="5499157" y="2710360"/>
            <a:ext cx="1957024" cy="931473"/>
            <a:chOff x="6080252" y="4235017"/>
            <a:chExt cx="625643" cy="297783"/>
          </a:xfrm>
        </p:grpSpPr>
        <p:sp>
          <p:nvSpPr>
            <p:cNvPr id="13" name="Rounded Rectangle 12"/>
            <p:cNvSpPr/>
            <p:nvPr/>
          </p:nvSpPr>
          <p:spPr>
            <a:xfrm>
              <a:off x="6188867" y="4235017"/>
              <a:ext cx="411703" cy="29778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6080252" y="4259388"/>
                  <a:ext cx="625643" cy="226305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kumimoji="0" lang="en-GB" sz="4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</m:t>
                        </m:r>
                      </m:oMath>
                    </m:oMathPara>
                  </a14:m>
                  <a:endParaRPr kumimoji="0" lang="en-GB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80252" y="4259388"/>
                  <a:ext cx="625643" cy="22630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Rectangle 14"/>
          <p:cNvSpPr/>
          <p:nvPr/>
        </p:nvSpPr>
        <p:spPr>
          <a:xfrm>
            <a:off x="1442855" y="4196702"/>
            <a:ext cx="2209614" cy="203928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38907" y="4196702"/>
            <a:ext cx="2209614" cy="203928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753530" y="4750606"/>
            <a:ext cx="1957024" cy="931473"/>
            <a:chOff x="6080252" y="4235017"/>
            <a:chExt cx="625643" cy="297783"/>
          </a:xfrm>
        </p:grpSpPr>
        <p:sp>
          <p:nvSpPr>
            <p:cNvPr id="21" name="Rounded Rectangle 20"/>
            <p:cNvSpPr/>
            <p:nvPr/>
          </p:nvSpPr>
          <p:spPr>
            <a:xfrm>
              <a:off x="6188867" y="4235017"/>
              <a:ext cx="411703" cy="29778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080252" y="4259388"/>
              <a:ext cx="625643" cy="22630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39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7791" y="723905"/>
            <a:ext cx="7538171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Teddy is comparing two numbers.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What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could Teddy’s number be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What can’t it be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160101" y="3466704"/>
            <a:ext cx="1310110" cy="1810552"/>
          </a:xfrm>
          <a:prstGeom prst="roundRect">
            <a:avLst/>
          </a:prstGeom>
          <a:solidFill>
            <a:srgbClr val="7030A0">
              <a:alpha val="38824"/>
            </a:srgbClr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23</a:t>
            </a:r>
            <a:endParaRPr kumimoji="0" lang="en-US" sz="40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793911" y="3466704"/>
            <a:ext cx="1310110" cy="1810552"/>
          </a:xfrm>
          <a:prstGeom prst="roundRect">
            <a:avLst/>
          </a:prstGeom>
          <a:solidFill>
            <a:srgbClr val="7030A0">
              <a:alpha val="38824"/>
            </a:srgbClr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Bariol" charset="0"/>
              <a:cs typeface="Bario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99740" y="3980402"/>
                <a:ext cx="803027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4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charset="0"/>
                          <a:ea typeface="+mn-ea"/>
                          <a:cs typeface="+mn-cs"/>
                        </a:rPr>
                        <m:t>&gt;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ariol Regular" panose="02000506040000020003" pitchFamily="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740" y="3980402"/>
                <a:ext cx="803027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ounded Rectangular Callout 8"/>
          <p:cNvSpPr/>
          <p:nvPr/>
        </p:nvSpPr>
        <p:spPr>
          <a:xfrm>
            <a:off x="3915002" y="1798454"/>
            <a:ext cx="4512720" cy="1324585"/>
          </a:xfrm>
          <a:prstGeom prst="wedgeRoundRectCallout">
            <a:avLst>
              <a:gd name="adj1" fmla="val -64027"/>
              <a:gd name="adj2" fmla="val 13429"/>
              <a:gd name="adj3" fmla="val 16667"/>
            </a:avLst>
          </a:prstGeom>
          <a:solidFill>
            <a:srgbClr val="0070C0">
              <a:alpha val="23922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My number is larger than 19 but not one more than 19</a:t>
            </a:r>
          </a:p>
        </p:txBody>
      </p:sp>
      <p:pic>
        <p:nvPicPr>
          <p:cNvPr id="10" name="Pictur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11007" y="1644841"/>
            <a:ext cx="1785886" cy="151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46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57791" y="736900"/>
            <a:ext cx="7538171" cy="440120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Dora compares the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two values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Change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one thing in the values so they are equal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19" y="705950"/>
            <a:ext cx="1790700" cy="2521112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2702587" y="2816828"/>
            <a:ext cx="1315644" cy="1139387"/>
          </a:xfrm>
          <a:prstGeom prst="roundRect">
            <a:avLst/>
          </a:prstGeom>
          <a:solidFill>
            <a:srgbClr val="CC3399">
              <a:alpha val="38824"/>
            </a:srgbClr>
          </a:solidFill>
          <a:ln w="28575"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23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81086" y="3094516"/>
                <a:ext cx="622707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40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&lt;</m:t>
                      </m:r>
                    </m:oMath>
                  </m:oMathPara>
                </a14:m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Bariol Regular" panose="02000506040000020003" pitchFamily="2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086" y="3094516"/>
                <a:ext cx="622707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ounded Rectangle 8"/>
          <p:cNvSpPr/>
          <p:nvPr/>
        </p:nvSpPr>
        <p:spPr>
          <a:xfrm>
            <a:off x="5030787" y="2877887"/>
            <a:ext cx="3169940" cy="1078328"/>
          </a:xfrm>
          <a:prstGeom prst="roundRect">
            <a:avLst/>
          </a:prstGeom>
          <a:solidFill>
            <a:srgbClr val="CC3399">
              <a:alpha val="38824"/>
            </a:srgbClr>
          </a:solidFill>
          <a:ln w="28575">
            <a:solidFill>
              <a:srgbClr val="CC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3 tens and 3 ones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957791" y="736900"/>
                <a:ext cx="7538171" cy="5693866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Pick two dominoes to represent two two-digit numbers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.</a:t>
                </a: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For example,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         43		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                                 21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Then </a:t>
                </a: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compare them using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&lt;, &gt; 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or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43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21    21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 43</a:t>
                </a:r>
              </a:p>
              <a:p>
                <a:pPr lvl="0">
                  <a:defRPr/>
                </a:pPr>
                <a:endParaRPr lang="en-GB" sz="2800" dirty="0" smtClean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  <a:p>
                <a:pPr lvl="0">
                  <a:defRPr/>
                </a:pP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Explain </a:t>
                </a:r>
                <a:r>
                  <a:rPr lang="en-GB" sz="2800" dirty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how you know</a:t>
                </a:r>
                <a:r>
                  <a:rPr lang="en-GB" sz="2800" dirty="0" smtClean="0">
                    <a:solidFill>
                      <a:prstClr val="black"/>
                    </a:solidFill>
                    <a:latin typeface="Gill Sans MT" panose="020B0502020104020203" pitchFamily="34" charset="0"/>
                  </a:rPr>
                  <a:t>.</a:t>
                </a:r>
                <a:endParaRPr lang="en-GB" sz="2800" dirty="0">
                  <a:solidFill>
                    <a:prstClr val="black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791" y="736900"/>
                <a:ext cx="7538171" cy="5693866"/>
              </a:xfrm>
              <a:prstGeom prst="rect">
                <a:avLst/>
              </a:prstGeom>
              <a:blipFill>
                <a:blip r:embed="rId3"/>
                <a:stretch>
                  <a:fillRect l="-1617" t="-642" b="-24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 rot="10800000">
            <a:off x="5531571" y="3120283"/>
            <a:ext cx="1739900" cy="927100"/>
            <a:chOff x="2086198" y="4297932"/>
            <a:chExt cx="1739900" cy="927100"/>
          </a:xfrm>
        </p:grpSpPr>
        <p:grpSp>
          <p:nvGrpSpPr>
            <p:cNvPr id="11" name="Group 10"/>
            <p:cNvGrpSpPr/>
            <p:nvPr/>
          </p:nvGrpSpPr>
          <p:grpSpPr>
            <a:xfrm>
              <a:off x="2086198" y="4297932"/>
              <a:ext cx="1739900" cy="927100"/>
              <a:chOff x="250372" y="3267654"/>
              <a:chExt cx="1739900" cy="927100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250372" y="3267654"/>
                <a:ext cx="1739900" cy="927100"/>
                <a:chOff x="4083050" y="1168400"/>
                <a:chExt cx="1739900" cy="927100"/>
              </a:xfrm>
            </p:grpSpPr>
            <p:sp>
              <p:nvSpPr>
                <p:cNvPr id="16" name="Rounded Rectangle 15"/>
                <p:cNvSpPr/>
                <p:nvPr/>
              </p:nvSpPr>
              <p:spPr>
                <a:xfrm>
                  <a:off x="4083050" y="1168400"/>
                  <a:ext cx="1739900" cy="927100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7" name="Straight Connector 16"/>
                <p:cNvCxnSpPr/>
                <p:nvPr/>
              </p:nvCxnSpPr>
              <p:spPr>
                <a:xfrm>
                  <a:off x="4953000" y="1263650"/>
                  <a:ext cx="0" cy="7366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Oval 13"/>
              <p:cNvSpPr/>
              <p:nvPr/>
            </p:nvSpPr>
            <p:spPr>
              <a:xfrm>
                <a:off x="1216249" y="3848420"/>
                <a:ext cx="226032" cy="2260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65109" y="3409922"/>
                <a:ext cx="226032" cy="2260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2" name="Oval 11"/>
            <p:cNvSpPr/>
            <p:nvPr/>
          </p:nvSpPr>
          <p:spPr>
            <a:xfrm>
              <a:off x="2408157" y="4648466"/>
              <a:ext cx="226032" cy="226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 rot="10800000">
            <a:off x="1393918" y="3120283"/>
            <a:ext cx="1739900" cy="927100"/>
            <a:chOff x="5756144" y="5344420"/>
            <a:chExt cx="1739900" cy="927100"/>
          </a:xfrm>
        </p:grpSpPr>
        <p:grpSp>
          <p:nvGrpSpPr>
            <p:cNvPr id="19" name="Group 18"/>
            <p:cNvGrpSpPr/>
            <p:nvPr/>
          </p:nvGrpSpPr>
          <p:grpSpPr>
            <a:xfrm>
              <a:off x="5756144" y="5344420"/>
              <a:ext cx="1739900" cy="927100"/>
              <a:chOff x="250372" y="5392205"/>
              <a:chExt cx="1739900" cy="927100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250372" y="5392205"/>
                <a:ext cx="1739900" cy="927100"/>
                <a:chOff x="4083050" y="1168400"/>
                <a:chExt cx="1739900" cy="927100"/>
              </a:xfrm>
            </p:grpSpPr>
            <p:sp>
              <p:nvSpPr>
                <p:cNvPr id="28" name="Rounded Rectangle 27"/>
                <p:cNvSpPr/>
                <p:nvPr/>
              </p:nvSpPr>
              <p:spPr>
                <a:xfrm>
                  <a:off x="4083050" y="1168400"/>
                  <a:ext cx="1739900" cy="927100"/>
                </a:xfrm>
                <a:prstGeom prst="round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4953000" y="1263650"/>
                  <a:ext cx="0" cy="7366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Oval 23"/>
              <p:cNvSpPr/>
              <p:nvPr/>
            </p:nvSpPr>
            <p:spPr>
              <a:xfrm>
                <a:off x="1216249" y="5972971"/>
                <a:ext cx="226032" cy="2260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665109" y="5509421"/>
                <a:ext cx="226032" cy="2260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216249" y="5509421"/>
                <a:ext cx="226032" cy="2260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1665109" y="5972971"/>
                <a:ext cx="226032" cy="226032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5855276" y="5899299"/>
              <a:ext cx="226032" cy="226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6304136" y="5435749"/>
              <a:ext cx="226032" cy="226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6081308" y="5659082"/>
              <a:ext cx="226032" cy="226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0506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30495" y="726456"/>
            <a:ext cx="7538171" cy="372409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4000" b="1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Spot </a:t>
            </a:r>
            <a:r>
              <a:rPr lang="en-GB" sz="4000" b="1" dirty="0">
                <a:solidFill>
                  <a:prstClr val="black"/>
                </a:solidFill>
                <a:latin typeface="Gill Sans MT" panose="020B0502020104020203" pitchFamily="34" charset="0"/>
              </a:rPr>
              <a:t>the </a:t>
            </a:r>
            <a:r>
              <a:rPr lang="en-GB" sz="4000" b="1" dirty="0">
                <a:solidFill>
                  <a:prstClr val="black"/>
                </a:solidFill>
                <a:latin typeface="Gill Sans MT" panose="020B0502020104020203" pitchFamily="34" charset="0"/>
              </a:rPr>
              <a:t>m</a:t>
            </a:r>
            <a:r>
              <a:rPr lang="en-GB" sz="4000" b="1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istake</a:t>
            </a:r>
            <a:endParaRPr lang="en-GB" sz="4000" b="1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Can you correct it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ounded Rectangle 9"/>
              <p:cNvSpPr/>
              <p:nvPr/>
            </p:nvSpPr>
            <p:spPr>
              <a:xfrm>
                <a:off x="2885825" y="2088562"/>
                <a:ext cx="4581775" cy="1016587"/>
              </a:xfrm>
              <a:prstGeom prst="roundRect">
                <a:avLst/>
              </a:prstGeom>
              <a:solidFill>
                <a:schemeClr val="accent2">
                  <a:alpha val="38824"/>
                </a:schemeClr>
              </a:solidFill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Bariol" charset="0"/>
                  </a:rPr>
                  <a:t>12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&gt;</m:t>
                    </m:r>
                  </m:oMath>
                </a14:m>
                <a:r>
                  <a:rPr kumimoji="0" lang="en-US" sz="4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Bariol" charset="0"/>
                  </a:rPr>
                  <a:t> 21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&gt;</m:t>
                    </m:r>
                  </m:oMath>
                </a14:m>
                <a:r>
                  <a:rPr kumimoji="0" lang="en-US" sz="4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Bariol" charset="0"/>
                  </a:rPr>
                  <a:t> 33 </a:t>
                </a:r>
                <a14:m>
                  <m:oMath xmlns:m="http://schemas.openxmlformats.org/officeDocument/2006/math">
                    <m:r>
                      <a:rPr kumimoji="0" lang="en-US" sz="4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charset="0"/>
                        <a:ea typeface="Bariol" charset="0"/>
                        <a:cs typeface="Bariol" charset="0"/>
                      </a:rPr>
                      <m:t>&gt;</m:t>
                    </m:r>
                  </m:oMath>
                </a14:m>
                <a:r>
                  <a:rPr kumimoji="0" lang="en-US" sz="40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Gill Sans MT" panose="020B0502020104020203" pitchFamily="34" charset="0"/>
                    <a:ea typeface="Bariol" charset="0"/>
                    <a:cs typeface="Bariol" charset="0"/>
                  </a:rPr>
                  <a:t> 35</a:t>
                </a:r>
                <a:endParaRPr kumimoji="0" 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Bariol" charset="0"/>
                  <a:cs typeface="Bariol" charset="0"/>
                </a:endParaRPr>
              </a:p>
            </p:txBody>
          </p:sp>
        </mc:Choice>
        <mc:Fallback xmlns="">
          <p:sp>
            <p:nvSpPr>
              <p:cNvPr id="10" name="Rounded 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825" y="2088562"/>
                <a:ext cx="4581775" cy="1016587"/>
              </a:xfrm>
              <a:prstGeom prst="roundRect">
                <a:avLst/>
              </a:prstGeom>
              <a:blipFill>
                <a:blip r:embed="rId3"/>
                <a:stretch>
                  <a:fillRect l="-528" r="-264" b="-8187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385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7160350" y="2170885"/>
            <a:ext cx="2092577" cy="320522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949178" y="2208760"/>
            <a:ext cx="2092577" cy="320522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4054764" y="2208760"/>
            <a:ext cx="2092577" cy="320522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6301118" y="3397623"/>
            <a:ext cx="705454" cy="699540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3191427" y="3409238"/>
            <a:ext cx="705454" cy="699540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30495" y="736900"/>
            <a:ext cx="7538171" cy="13849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Find at least 5 different numbers that could complete the statement.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00237" y="1677313"/>
            <a:ext cx="490812" cy="4846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424" y="2208760"/>
            <a:ext cx="486657" cy="244987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40" y="4704120"/>
            <a:ext cx="468021" cy="6929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 rot="10800000">
                <a:off x="3173741" y="3430411"/>
                <a:ext cx="71205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173741" y="3430411"/>
                <a:ext cx="712053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 rot="10800000">
                <a:off x="6256833" y="3400892"/>
                <a:ext cx="71205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6256833" y="3400892"/>
                <a:ext cx="712053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Picture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481" y="2208760"/>
            <a:ext cx="486657" cy="244987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669" y="2103200"/>
            <a:ext cx="486657" cy="2449876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139" y="2121895"/>
            <a:ext cx="486657" cy="2449876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9853" y="2084505"/>
            <a:ext cx="486657" cy="2449876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818" y="2103200"/>
            <a:ext cx="486657" cy="2449876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344" y="3581455"/>
            <a:ext cx="468021" cy="692918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055" y="4745561"/>
            <a:ext cx="468021" cy="69291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635" y="4685425"/>
            <a:ext cx="468021" cy="692918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25" y="4678058"/>
            <a:ext cx="468021" cy="692918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433" y="4169833"/>
            <a:ext cx="468021" cy="69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62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02340" y="733246"/>
            <a:ext cx="7644953" cy="61247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Annie counts how many muffins she has.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Do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you agree with Annie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your answer.</a:t>
            </a: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0671" y="1258696"/>
            <a:ext cx="2137175" cy="1475895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3042326" y="1660772"/>
            <a:ext cx="3379432" cy="707159"/>
          </a:xfrm>
          <a:prstGeom prst="wedgeRoundRectCallout">
            <a:avLst>
              <a:gd name="adj1" fmla="val -61302"/>
              <a:gd name="adj2" fmla="val 3087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44316" y="1749916"/>
            <a:ext cx="2961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I have 35 muffins.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1256431"/>
              </p:ext>
            </p:extLst>
          </p:nvPr>
        </p:nvGraphicFramePr>
        <p:xfrm>
          <a:off x="3638319" y="4764991"/>
          <a:ext cx="5333999" cy="391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4909">
                  <a:extLst>
                    <a:ext uri="{9D8B030D-6E8A-4147-A177-3AD203B41FA5}">
                      <a16:colId xmlns:a16="http://schemas.microsoft.com/office/drawing/2014/main" val="2472885403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1248492869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1153052951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3703135163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603826505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2553394974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1543007746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277175518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3874459390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3859286982"/>
                    </a:ext>
                  </a:extLst>
                </a:gridCol>
                <a:gridCol w="484909">
                  <a:extLst>
                    <a:ext uri="{9D8B030D-6E8A-4147-A177-3AD203B41FA5}">
                      <a16:colId xmlns:a16="http://schemas.microsoft.com/office/drawing/2014/main" val="1140577915"/>
                    </a:ext>
                  </a:extLst>
                </a:gridCol>
              </a:tblGrid>
              <a:tr h="391885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30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31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32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33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34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35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36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37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38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39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latin typeface="Gill Sans MT" panose="020B0502020104020203" pitchFamily="34" charset="0"/>
                        </a:rPr>
                        <a:t>40</a:t>
                      </a:r>
                      <a:endParaRPr lang="en-GB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963040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3" y="2954531"/>
            <a:ext cx="1185164" cy="157341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7508" y="3909926"/>
            <a:ext cx="540566" cy="47989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415" y="3940370"/>
            <a:ext cx="525856" cy="47989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418" y="3967123"/>
            <a:ext cx="516663" cy="47989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519" y="3993712"/>
            <a:ext cx="568145" cy="42840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741" y="4013322"/>
            <a:ext cx="562629" cy="44495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510" y="3993712"/>
            <a:ext cx="540565" cy="428407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76" y="2832109"/>
            <a:ext cx="516663" cy="47989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0849" y="2853160"/>
            <a:ext cx="540565" cy="42840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343" y="3235103"/>
            <a:ext cx="568145" cy="42840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165" y="3238361"/>
            <a:ext cx="562629" cy="44495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606" y="3460480"/>
            <a:ext cx="540566" cy="47989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76" y="3464009"/>
            <a:ext cx="525856" cy="47989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214" y="3727178"/>
            <a:ext cx="516663" cy="47989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487" y="3748229"/>
            <a:ext cx="540565" cy="428407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00" y="4025194"/>
            <a:ext cx="568145" cy="428407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22" y="4028452"/>
            <a:ext cx="562629" cy="44495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128" y="2957729"/>
            <a:ext cx="1185164" cy="157341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371" y="2835307"/>
            <a:ext cx="516663" cy="479890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644" y="2856358"/>
            <a:ext cx="540565" cy="42840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138" y="3238301"/>
            <a:ext cx="568145" cy="428407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960" y="3241559"/>
            <a:ext cx="562629" cy="44495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401" y="3463678"/>
            <a:ext cx="540566" cy="47989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371" y="3467207"/>
            <a:ext cx="525856" cy="47989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009" y="3730376"/>
            <a:ext cx="516663" cy="47989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8282" y="3751427"/>
            <a:ext cx="540565" cy="42840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395" y="4028392"/>
            <a:ext cx="568145" cy="42840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217" y="4031650"/>
            <a:ext cx="562629" cy="444955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439" y="2954531"/>
            <a:ext cx="1185164" cy="157341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682" y="2832109"/>
            <a:ext cx="516663" cy="47989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3955" y="2853160"/>
            <a:ext cx="540565" cy="42840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49" y="3235103"/>
            <a:ext cx="568145" cy="42840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271" y="3238361"/>
            <a:ext cx="562629" cy="444955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712" y="3460480"/>
            <a:ext cx="540566" cy="47989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682" y="3464009"/>
            <a:ext cx="525856" cy="47989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320" y="3727178"/>
            <a:ext cx="516663" cy="47989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593" y="3748229"/>
            <a:ext cx="540565" cy="428407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706" y="4025194"/>
            <a:ext cx="568145" cy="428407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528" y="4028452"/>
            <a:ext cx="562629" cy="444955"/>
          </a:xfrm>
          <a:prstGeom prst="rect">
            <a:avLst/>
          </a:prstGeom>
        </p:spPr>
      </p:pic>
      <p:sp>
        <p:nvSpPr>
          <p:cNvPr id="4" name="U-Turn Arrow 3"/>
          <p:cNvSpPr/>
          <p:nvPr/>
        </p:nvSpPr>
        <p:spPr>
          <a:xfrm>
            <a:off x="5189906" y="2993321"/>
            <a:ext cx="680577" cy="1015790"/>
          </a:xfrm>
          <a:prstGeom prst="uturnArrow">
            <a:avLst>
              <a:gd name="adj1" fmla="val 7562"/>
              <a:gd name="adj2" fmla="val 25000"/>
              <a:gd name="adj3" fmla="val 21161"/>
              <a:gd name="adj4" fmla="val 37937"/>
              <a:gd name="adj5" fmla="val 10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3" name="U-Turn Arrow 62"/>
          <p:cNvSpPr/>
          <p:nvPr/>
        </p:nvSpPr>
        <p:spPr>
          <a:xfrm>
            <a:off x="5902160" y="2977922"/>
            <a:ext cx="680577" cy="1015790"/>
          </a:xfrm>
          <a:prstGeom prst="uturnArrow">
            <a:avLst>
              <a:gd name="adj1" fmla="val 7562"/>
              <a:gd name="adj2" fmla="val 25000"/>
              <a:gd name="adj3" fmla="val 19242"/>
              <a:gd name="adj4" fmla="val 37937"/>
              <a:gd name="adj5" fmla="val 10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4" name="U-Turn Arrow 63"/>
          <p:cNvSpPr/>
          <p:nvPr/>
        </p:nvSpPr>
        <p:spPr>
          <a:xfrm>
            <a:off x="8063884" y="2915713"/>
            <a:ext cx="680577" cy="1015790"/>
          </a:xfrm>
          <a:prstGeom prst="uturnArrow">
            <a:avLst>
              <a:gd name="adj1" fmla="val 7562"/>
              <a:gd name="adj2" fmla="val 25000"/>
              <a:gd name="adj3" fmla="val 19241"/>
              <a:gd name="adj4" fmla="val 37937"/>
              <a:gd name="adj5" fmla="val 10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U-Turn Arrow 64"/>
          <p:cNvSpPr/>
          <p:nvPr/>
        </p:nvSpPr>
        <p:spPr>
          <a:xfrm>
            <a:off x="7334240" y="2929842"/>
            <a:ext cx="680577" cy="1015790"/>
          </a:xfrm>
          <a:prstGeom prst="uturnArrow">
            <a:avLst>
              <a:gd name="adj1" fmla="val 7562"/>
              <a:gd name="adj2" fmla="val 25000"/>
              <a:gd name="adj3" fmla="val 17323"/>
              <a:gd name="adj4" fmla="val 37937"/>
              <a:gd name="adj5" fmla="val 10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U-Turn Arrow 65"/>
          <p:cNvSpPr/>
          <p:nvPr/>
        </p:nvSpPr>
        <p:spPr>
          <a:xfrm>
            <a:off x="6604492" y="2950246"/>
            <a:ext cx="680577" cy="1015790"/>
          </a:xfrm>
          <a:prstGeom prst="uturnArrow">
            <a:avLst>
              <a:gd name="adj1" fmla="val 7562"/>
              <a:gd name="adj2" fmla="val 25000"/>
              <a:gd name="adj3" fmla="val 21162"/>
              <a:gd name="adj4" fmla="val 37937"/>
              <a:gd name="adj5" fmla="val 10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45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6300852" y="4189598"/>
            <a:ext cx="705454" cy="699540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3316458" y="4189598"/>
            <a:ext cx="705454" cy="699540"/>
          </a:xfrm>
          <a:prstGeom prst="ellips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4143" y="730769"/>
            <a:ext cx="7538171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Alex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has this abacus.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She uses 6 discs on each empty abacus.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Her numbers must have some tens and some ones.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Draw on the abacus what her numbers could be.</a:t>
            </a: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Can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you find more than one answer?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35289" y="-41302"/>
            <a:ext cx="1840208" cy="25116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8067" y="561095"/>
            <a:ext cx="1904411" cy="13894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081" y="3777254"/>
            <a:ext cx="2804255" cy="20459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349237" y="4141384"/>
                <a:ext cx="71205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237" y="4141384"/>
                <a:ext cx="712053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334217" y="4141383"/>
                <a:ext cx="730307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en-GB" sz="4000" dirty="0">
                  <a:solidFill>
                    <a:schemeClr val="tx1"/>
                  </a:solidFill>
                  <a:latin typeface="Gill Sans MT" panose="020B0502020104020203" pitchFamily="34" charset="0"/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217" y="4141383"/>
                <a:ext cx="730307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93806" y="3764099"/>
            <a:ext cx="2822285" cy="20591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4561" y="3827172"/>
            <a:ext cx="2735835" cy="199604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401" y="4825193"/>
            <a:ext cx="860705" cy="57108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912" y="4192975"/>
            <a:ext cx="860705" cy="57108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467" y="4495326"/>
            <a:ext cx="860705" cy="57108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233" y="4797917"/>
            <a:ext cx="860705" cy="57108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277" y="3968001"/>
            <a:ext cx="860705" cy="57108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277" y="4239827"/>
            <a:ext cx="860705" cy="57108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277" y="4539368"/>
            <a:ext cx="860705" cy="571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19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30495" y="725015"/>
            <a:ext cx="7854399" cy="553997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Count in 2s backwards to complete the number track.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>
              <a:defRPr/>
            </a:pPr>
            <a:endParaRPr lang="en-GB" dirty="0"/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        2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less   2 less   2 less   2 less   2 less   2 less 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If you continue counting, will you say the number 25?</a:t>
            </a:r>
          </a:p>
        </p:txBody>
      </p:sp>
      <p:sp>
        <p:nvSpPr>
          <p:cNvPr id="6" name="Curved Down Arrow 5"/>
          <p:cNvSpPr/>
          <p:nvPr/>
        </p:nvSpPr>
        <p:spPr>
          <a:xfrm rot="10800000">
            <a:off x="6078767" y="3160515"/>
            <a:ext cx="829130" cy="1079839"/>
          </a:xfrm>
          <a:prstGeom prst="curvedDownArrow">
            <a:avLst>
              <a:gd name="adj1" fmla="val 25000"/>
              <a:gd name="adj2" fmla="val 45383"/>
              <a:gd name="adj3" fmla="val 18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urved Down Arrow 6"/>
          <p:cNvSpPr/>
          <p:nvPr/>
        </p:nvSpPr>
        <p:spPr>
          <a:xfrm rot="10800000">
            <a:off x="2038582" y="3176784"/>
            <a:ext cx="829130" cy="1079839"/>
          </a:xfrm>
          <a:prstGeom prst="curvedDownArrow">
            <a:avLst>
              <a:gd name="adj1" fmla="val 25000"/>
              <a:gd name="adj2" fmla="val 45383"/>
              <a:gd name="adj3" fmla="val 18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urved Down Arrow 7"/>
          <p:cNvSpPr/>
          <p:nvPr/>
        </p:nvSpPr>
        <p:spPr>
          <a:xfrm rot="10800000">
            <a:off x="5047755" y="3157338"/>
            <a:ext cx="829130" cy="1079839"/>
          </a:xfrm>
          <a:prstGeom prst="curvedDownArrow">
            <a:avLst>
              <a:gd name="adj1" fmla="val 25000"/>
              <a:gd name="adj2" fmla="val 45383"/>
              <a:gd name="adj3" fmla="val 18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urved Down Arrow 8"/>
          <p:cNvSpPr/>
          <p:nvPr/>
        </p:nvSpPr>
        <p:spPr>
          <a:xfrm rot="10800000">
            <a:off x="7067147" y="3160515"/>
            <a:ext cx="829130" cy="1079839"/>
          </a:xfrm>
          <a:prstGeom prst="curvedDownArrow">
            <a:avLst>
              <a:gd name="adj1" fmla="val 25000"/>
              <a:gd name="adj2" fmla="val 45383"/>
              <a:gd name="adj3" fmla="val 18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urved Down Arrow 9"/>
          <p:cNvSpPr/>
          <p:nvPr/>
        </p:nvSpPr>
        <p:spPr>
          <a:xfrm rot="10800000">
            <a:off x="3047997" y="3157338"/>
            <a:ext cx="829130" cy="1079839"/>
          </a:xfrm>
          <a:prstGeom prst="curvedDownArrow">
            <a:avLst>
              <a:gd name="adj1" fmla="val 25000"/>
              <a:gd name="adj2" fmla="val 45383"/>
              <a:gd name="adj3" fmla="val 18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urved Down Arrow 10"/>
          <p:cNvSpPr/>
          <p:nvPr/>
        </p:nvSpPr>
        <p:spPr>
          <a:xfrm rot="10800000">
            <a:off x="4088561" y="3157338"/>
            <a:ext cx="829130" cy="1079839"/>
          </a:xfrm>
          <a:prstGeom prst="curvedDownArrow">
            <a:avLst>
              <a:gd name="adj1" fmla="val 25000"/>
              <a:gd name="adj2" fmla="val 45383"/>
              <a:gd name="adj3" fmla="val 18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4911071"/>
              </p:ext>
            </p:extLst>
          </p:nvPr>
        </p:nvGraphicFramePr>
        <p:xfrm>
          <a:off x="1363755" y="2165958"/>
          <a:ext cx="7205786" cy="8793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9398">
                  <a:extLst>
                    <a:ext uri="{9D8B030D-6E8A-4147-A177-3AD203B41FA5}">
                      <a16:colId xmlns:a16="http://schemas.microsoft.com/office/drawing/2014/main" val="2472885403"/>
                    </a:ext>
                  </a:extLst>
                </a:gridCol>
                <a:gridCol w="1029398">
                  <a:extLst>
                    <a:ext uri="{9D8B030D-6E8A-4147-A177-3AD203B41FA5}">
                      <a16:colId xmlns:a16="http://schemas.microsoft.com/office/drawing/2014/main" val="1153052951"/>
                    </a:ext>
                  </a:extLst>
                </a:gridCol>
                <a:gridCol w="1029398">
                  <a:extLst>
                    <a:ext uri="{9D8B030D-6E8A-4147-A177-3AD203B41FA5}">
                      <a16:colId xmlns:a16="http://schemas.microsoft.com/office/drawing/2014/main" val="3703135163"/>
                    </a:ext>
                  </a:extLst>
                </a:gridCol>
                <a:gridCol w="1029398">
                  <a:extLst>
                    <a:ext uri="{9D8B030D-6E8A-4147-A177-3AD203B41FA5}">
                      <a16:colId xmlns:a16="http://schemas.microsoft.com/office/drawing/2014/main" val="603826505"/>
                    </a:ext>
                  </a:extLst>
                </a:gridCol>
                <a:gridCol w="1029398">
                  <a:extLst>
                    <a:ext uri="{9D8B030D-6E8A-4147-A177-3AD203B41FA5}">
                      <a16:colId xmlns:a16="http://schemas.microsoft.com/office/drawing/2014/main" val="3467483494"/>
                    </a:ext>
                  </a:extLst>
                </a:gridCol>
                <a:gridCol w="1029398">
                  <a:extLst>
                    <a:ext uri="{9D8B030D-6E8A-4147-A177-3AD203B41FA5}">
                      <a16:colId xmlns:a16="http://schemas.microsoft.com/office/drawing/2014/main" val="2983393134"/>
                    </a:ext>
                  </a:extLst>
                </a:gridCol>
                <a:gridCol w="1029398">
                  <a:extLst>
                    <a:ext uri="{9D8B030D-6E8A-4147-A177-3AD203B41FA5}">
                      <a16:colId xmlns:a16="http://schemas.microsoft.com/office/drawing/2014/main" val="2766757718"/>
                    </a:ext>
                  </a:extLst>
                </a:gridCol>
              </a:tblGrid>
              <a:tr h="87930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?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?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?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40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42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44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latin typeface="Gill Sans MT" panose="020B0502020104020203" pitchFamily="34" charset="0"/>
                        </a:rPr>
                        <a:t>46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963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4143" y="723532"/>
            <a:ext cx="7538171" cy="329320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4000" b="1" dirty="0">
                <a:solidFill>
                  <a:prstClr val="black"/>
                </a:solidFill>
                <a:latin typeface="Gill Sans MT" panose="020B0502020104020203" pitchFamily="34" charset="0"/>
              </a:rPr>
              <a:t>Always, sometimes, never…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Prove it!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321809" y="1851285"/>
            <a:ext cx="4637670" cy="1430349"/>
          </a:xfrm>
          <a:prstGeom prst="wedgeRoundRectCallout">
            <a:avLst>
              <a:gd name="adj1" fmla="val -69174"/>
              <a:gd name="adj2" fmla="val 7444"/>
              <a:gd name="adj3" fmla="val 16667"/>
            </a:avLst>
          </a:prstGeom>
          <a:solidFill>
            <a:srgbClr val="FF0066">
              <a:alpha val="20000"/>
            </a:srgbClr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When you count in twos, your digits will be 0, 2, 4, 6, 8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 pitchFamily="34" charset="0"/>
              <a:ea typeface="Calibri" charset="0"/>
              <a:cs typeface="Times New Roman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2000" y="1870253"/>
            <a:ext cx="1681299" cy="136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1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6847" y="736900"/>
            <a:ext cx="8056280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Rosie counts back from 50 in 2s.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Amir counts up from 12 in 2s.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They say their numbers together.  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Who will say 30 first.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2983392" y="2218709"/>
            <a:ext cx="3023352" cy="846955"/>
          </a:xfrm>
          <a:prstGeom prst="wedgeRoundRectCallout">
            <a:avLst>
              <a:gd name="adj1" fmla="val -69174"/>
              <a:gd name="adj2" fmla="val 7444"/>
              <a:gd name="adj3" fmla="val 16667"/>
            </a:avLst>
          </a:prstGeom>
          <a:solidFill>
            <a:srgbClr val="FFC000">
              <a:alpha val="20000"/>
            </a:srgb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50, 48, 46, 44…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 pitchFamily="34" charset="0"/>
              <a:ea typeface="Calibri" charset="0"/>
              <a:cs typeface="Times New Roman" charset="0"/>
            </a:endParaRPr>
          </a:p>
        </p:txBody>
      </p:sp>
      <p:pic>
        <p:nvPicPr>
          <p:cNvPr id="7" name="Picture 6" descr="C:\Users\User\Desktop\images\girl_3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06" b="21218"/>
          <a:stretch/>
        </p:blipFill>
        <p:spPr bwMode="auto">
          <a:xfrm rot="21255152">
            <a:off x="751544" y="1929760"/>
            <a:ext cx="1755775" cy="13390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ounded Rectangular Callout 7"/>
          <p:cNvSpPr/>
          <p:nvPr/>
        </p:nvSpPr>
        <p:spPr>
          <a:xfrm>
            <a:off x="3454972" y="3859361"/>
            <a:ext cx="3023352" cy="828141"/>
          </a:xfrm>
          <a:prstGeom prst="wedgeRoundRectCallout">
            <a:avLst>
              <a:gd name="adj1" fmla="val 61332"/>
              <a:gd name="adj2" fmla="val 7444"/>
              <a:gd name="adj3" fmla="val 16667"/>
            </a:avLst>
          </a:prstGeom>
          <a:solidFill>
            <a:srgbClr val="FFC000">
              <a:alpha val="20000"/>
            </a:srgb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12, 14, 16…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 pitchFamily="34" charset="0"/>
              <a:ea typeface="Calibri" charset="0"/>
              <a:cs typeface="Times New Roman" charset="0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5509">
            <a:off x="6787991" y="3507225"/>
            <a:ext cx="1799079" cy="135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8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30495" y="738610"/>
            <a:ext cx="7538171" cy="526297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Amir is making this flower pattern with counters.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Annie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says,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Do you agree with Annie?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your answer.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9551" y="3479281"/>
            <a:ext cx="1981786" cy="1368586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3299245" y="3479281"/>
            <a:ext cx="4700568" cy="1279789"/>
          </a:xfrm>
          <a:prstGeom prst="wedgeRoundRectCallout">
            <a:avLst>
              <a:gd name="adj1" fmla="val -62327"/>
              <a:gd name="adj2" fmla="val 26927"/>
              <a:gd name="adj3" fmla="val 16667"/>
            </a:avLst>
          </a:prstGeom>
          <a:solidFill>
            <a:srgbClr val="00B050">
              <a:alpha val="20000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Calibri" charset="0"/>
                <a:cs typeface="Times New Roman" charset="0"/>
              </a:rPr>
              <a:t>If you make 9 flowers, you will use 43 counters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ariol Regular" charset="0"/>
                <a:ea typeface="Calibri" charset="0"/>
                <a:cs typeface="Times New Roman" charset="0"/>
              </a:rPr>
              <a:t>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riol Regular" panose="02000506040000020003" pitchFamily="2" charset="0"/>
              <a:ea typeface="Calibri" charset="0"/>
              <a:cs typeface="Times New Roman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007847" y="1702229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392411" y="1382283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2145681" y="2190331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776975" y="1689321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2651465" y="2190331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423004" y="1715329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807568" y="1395383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3560838" y="2203431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192132" y="1702421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4066622" y="2203431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4880468" y="1689321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265032" y="1369375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018302" y="2177423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5691044" y="1676413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5524086" y="2177423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407933" y="1676413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792497" y="1356467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6521357" y="2164515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7177061" y="1663505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7051551" y="2164515"/>
            <a:ext cx="457200" cy="469374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30495" y="736900"/>
            <a:ext cx="7538171" cy="421653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4000" b="1" dirty="0">
                <a:solidFill>
                  <a:prstClr val="black"/>
                </a:solidFill>
                <a:latin typeface="Gill Sans MT" panose="020B0502020104020203" pitchFamily="34" charset="0"/>
              </a:rPr>
              <a:t>Odd One Out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Which is the odd one out? Explain your answer.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18513" y="2050065"/>
            <a:ext cx="1063367" cy="1032254"/>
          </a:xfrm>
          <a:prstGeom prst="roundRect">
            <a:avLst/>
          </a:prstGeom>
          <a:solidFill>
            <a:schemeClr val="accent2">
              <a:alpha val="38824"/>
            </a:schemeClr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25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799989" y="3044435"/>
            <a:ext cx="1063367" cy="1032254"/>
          </a:xfrm>
          <a:prstGeom prst="roundRect">
            <a:avLst/>
          </a:prstGeom>
          <a:solidFill>
            <a:srgbClr val="7030A0">
              <a:alpha val="38824"/>
            </a:srgbClr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27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205097" y="2050065"/>
            <a:ext cx="1063367" cy="1032254"/>
          </a:xfrm>
          <a:prstGeom prst="roundRect">
            <a:avLst/>
          </a:prstGeom>
          <a:solidFill>
            <a:srgbClr val="0070C0">
              <a:alpha val="38824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30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608953" y="3044435"/>
            <a:ext cx="1063367" cy="1032254"/>
          </a:xfrm>
          <a:prstGeom prst="roundRect">
            <a:avLst/>
          </a:prstGeom>
          <a:solidFill>
            <a:srgbClr val="00B050">
              <a:alpha val="38824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45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77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6062" y="750548"/>
            <a:ext cx="8668314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Work in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groups. Create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 circle with your hands. </a:t>
            </a: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You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can choose to put in one hand or both hands.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Count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how many fingers and thumbs you can see altogether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Can you predict how many? Count to check.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52051">
            <a:off x="3188904" y="3706976"/>
            <a:ext cx="1337321" cy="124509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90578">
            <a:off x="5106882" y="3702739"/>
            <a:ext cx="1337321" cy="12450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7588">
            <a:off x="4190430" y="3964788"/>
            <a:ext cx="1337321" cy="124509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880322">
            <a:off x="3188904" y="1867599"/>
            <a:ext cx="1337321" cy="124509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34978">
            <a:off x="2673591" y="2796202"/>
            <a:ext cx="1337321" cy="124509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89421" y="1528548"/>
            <a:ext cx="1337321" cy="12450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59781">
            <a:off x="5202606" y="1884773"/>
            <a:ext cx="1337321" cy="124509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62089" y="2796204"/>
            <a:ext cx="1337321" cy="1245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4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4829" y="750548"/>
            <a:ext cx="7538171" cy="310854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Eva is counting from 38 to 24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Will she say the number 39?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Will she say the number 29?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Will she say the number 19?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how you know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7" name="Picture 6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6074228" y="1067069"/>
            <a:ext cx="1613107" cy="2448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27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5087" y="750548"/>
            <a:ext cx="7538171" cy="483209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Ron and Whitney are counting.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Ron says: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Whitney writes: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Can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you spot their mistakes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88205" y="1443448"/>
            <a:ext cx="2066174" cy="1426864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020" y="3113275"/>
            <a:ext cx="1699838" cy="2401705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4383661" y="1770693"/>
            <a:ext cx="3226469" cy="884515"/>
          </a:xfrm>
          <a:prstGeom prst="wedgeRoundRectCallout">
            <a:avLst>
              <a:gd name="adj1" fmla="val -62326"/>
              <a:gd name="adj2" fmla="val 2576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98607" y="1951340"/>
            <a:ext cx="3796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43, 42, 41, 40, 41, 42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62880" y="3662531"/>
            <a:ext cx="2824698" cy="1114242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3846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1439" y="736900"/>
            <a:ext cx="7538171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The children are completing the part whole models.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			</a:t>
            </a: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	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					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	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					Tommy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	    </a:t>
            </a: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 Rosie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	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								       Jack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Are they correct?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why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847" y="1475409"/>
            <a:ext cx="1618699" cy="116905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716" y="4074321"/>
            <a:ext cx="1372166" cy="1083526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551" y="2808514"/>
            <a:ext cx="1524088" cy="1832581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>
            <a:off x="2126139" y="3223299"/>
            <a:ext cx="2840509" cy="2018710"/>
            <a:chOff x="348242" y="-178191"/>
            <a:chExt cx="8222325" cy="5945277"/>
          </a:xfrm>
        </p:grpSpPr>
        <p:sp>
          <p:nvSpPr>
            <p:cNvPr id="22" name="Oval 21"/>
            <p:cNvSpPr/>
            <p:nvPr/>
          </p:nvSpPr>
          <p:spPr>
            <a:xfrm>
              <a:off x="3316433" y="-178191"/>
              <a:ext cx="2397704" cy="239770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27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348242" y="3313125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10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6172863" y="3369381"/>
              <a:ext cx="2397704" cy="239770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7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cxnSp>
          <p:nvCxnSpPr>
            <p:cNvPr id="25" name="Straight Connector 24"/>
            <p:cNvCxnSpPr>
              <a:stCxn id="22" idx="3"/>
              <a:endCxn id="23" idx="0"/>
            </p:cNvCxnSpPr>
            <p:nvPr/>
          </p:nvCxnSpPr>
          <p:spPr>
            <a:xfrm flipH="1">
              <a:off x="1547094" y="1868377"/>
              <a:ext cx="2120473" cy="144474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2" idx="5"/>
              <a:endCxn id="24" idx="0"/>
            </p:cNvCxnSpPr>
            <p:nvPr/>
          </p:nvCxnSpPr>
          <p:spPr>
            <a:xfrm>
              <a:off x="5363002" y="1868377"/>
              <a:ext cx="2008713" cy="15010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6697177" y="3844720"/>
            <a:ext cx="1936571" cy="1906409"/>
            <a:chOff x="348242" y="96288"/>
            <a:chExt cx="5605726" cy="5614541"/>
          </a:xfrm>
        </p:grpSpPr>
        <p:sp>
          <p:nvSpPr>
            <p:cNvPr id="28" name="Oval 27"/>
            <p:cNvSpPr/>
            <p:nvPr/>
          </p:nvSpPr>
          <p:spPr>
            <a:xfrm>
              <a:off x="1984373" y="96288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29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348242" y="3313125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9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3556264" y="3298791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20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cxnSp>
          <p:nvCxnSpPr>
            <p:cNvPr id="31" name="Straight Connector 30"/>
            <p:cNvCxnSpPr>
              <a:stCxn id="28" idx="3"/>
              <a:endCxn id="29" idx="0"/>
            </p:cNvCxnSpPr>
            <p:nvPr/>
          </p:nvCxnSpPr>
          <p:spPr>
            <a:xfrm flipH="1">
              <a:off x="1559794" y="2142856"/>
              <a:ext cx="775715" cy="11702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8" idx="5"/>
              <a:endCxn id="30" idx="0"/>
            </p:cNvCxnSpPr>
            <p:nvPr/>
          </p:nvCxnSpPr>
          <p:spPr>
            <a:xfrm>
              <a:off x="4030941" y="2142856"/>
              <a:ext cx="724175" cy="11559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917691" y="1431409"/>
            <a:ext cx="1936571" cy="1906409"/>
            <a:chOff x="348242" y="96288"/>
            <a:chExt cx="5605726" cy="5614541"/>
          </a:xfrm>
        </p:grpSpPr>
        <p:sp>
          <p:nvSpPr>
            <p:cNvPr id="34" name="Oval 33"/>
            <p:cNvSpPr/>
            <p:nvPr/>
          </p:nvSpPr>
          <p:spPr>
            <a:xfrm>
              <a:off x="1984373" y="96288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348242" y="3313125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3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3556264" y="3298791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2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cxnSp>
          <p:nvCxnSpPr>
            <p:cNvPr id="37" name="Straight Connector 36"/>
            <p:cNvCxnSpPr>
              <a:stCxn id="34" idx="3"/>
              <a:endCxn id="35" idx="0"/>
            </p:cNvCxnSpPr>
            <p:nvPr/>
          </p:nvCxnSpPr>
          <p:spPr>
            <a:xfrm flipH="1">
              <a:off x="1559794" y="2142856"/>
              <a:ext cx="775715" cy="11702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34" idx="5"/>
              <a:endCxn id="36" idx="0"/>
            </p:cNvCxnSpPr>
            <p:nvPr/>
          </p:nvCxnSpPr>
          <p:spPr>
            <a:xfrm>
              <a:off x="4030941" y="2142856"/>
              <a:ext cx="724175" cy="11559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5637092" y="156249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sz="2800" dirty="0">
                <a:solidFill>
                  <a:sysClr val="windowText" lastClr="000000"/>
                </a:solidFill>
                <a:latin typeface="Gill Sans MT" panose="020B0502020104020203" pitchFamily="34" charset="0"/>
                <a:ea typeface="Bariol" charset="0"/>
                <a:cs typeface="Bariol" charset="0"/>
              </a:rPr>
              <a:t>32</a:t>
            </a:r>
          </a:p>
        </p:txBody>
      </p:sp>
      <p:sp>
        <p:nvSpPr>
          <p:cNvPr id="42" name="Oval 41"/>
          <p:cNvSpPr/>
          <p:nvPr/>
        </p:nvSpPr>
        <p:spPr>
          <a:xfrm>
            <a:off x="3156783" y="4419963"/>
            <a:ext cx="828318" cy="814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Gill Sans MT" panose="020B0502020104020203" pitchFamily="34" charset="0"/>
              </a:rPr>
              <a:t>10</a:t>
            </a:r>
          </a:p>
        </p:txBody>
      </p:sp>
      <p:cxnSp>
        <p:nvCxnSpPr>
          <p:cNvPr id="43" name="Straight Connector 42"/>
          <p:cNvCxnSpPr>
            <a:stCxn id="22" idx="4"/>
            <a:endCxn id="42" idx="0"/>
          </p:cNvCxnSpPr>
          <p:nvPr/>
        </p:nvCxnSpPr>
        <p:spPr>
          <a:xfrm>
            <a:off x="3565698" y="4037436"/>
            <a:ext cx="5244" cy="3825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2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/>
          <p:cNvGrpSpPr/>
          <p:nvPr/>
        </p:nvGrpSpPr>
        <p:grpSpPr>
          <a:xfrm>
            <a:off x="5495956" y="3010963"/>
            <a:ext cx="2293282" cy="2260369"/>
            <a:chOff x="348242" y="96288"/>
            <a:chExt cx="5605726" cy="5614541"/>
          </a:xfrm>
        </p:grpSpPr>
        <p:sp>
          <p:nvSpPr>
            <p:cNvPr id="70" name="Oval 69"/>
            <p:cNvSpPr/>
            <p:nvPr/>
          </p:nvSpPr>
          <p:spPr>
            <a:xfrm>
              <a:off x="1984373" y="96288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42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71" name="Oval 70"/>
            <p:cNvSpPr/>
            <p:nvPr/>
          </p:nvSpPr>
          <p:spPr>
            <a:xfrm>
              <a:off x="348242" y="3313125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l 71"/>
            <p:cNvSpPr/>
            <p:nvPr/>
          </p:nvSpPr>
          <p:spPr>
            <a:xfrm>
              <a:off x="3556264" y="3298791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3" name="Straight Connector 72"/>
            <p:cNvCxnSpPr>
              <a:stCxn id="70" idx="3"/>
              <a:endCxn id="71" idx="0"/>
            </p:cNvCxnSpPr>
            <p:nvPr/>
          </p:nvCxnSpPr>
          <p:spPr>
            <a:xfrm flipH="1">
              <a:off x="1559794" y="2142856"/>
              <a:ext cx="775715" cy="11702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70" idx="5"/>
              <a:endCxn id="72" idx="0"/>
            </p:cNvCxnSpPr>
            <p:nvPr/>
          </p:nvCxnSpPr>
          <p:spPr>
            <a:xfrm>
              <a:off x="4030941" y="2142856"/>
              <a:ext cx="724175" cy="11559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1439" y="736900"/>
            <a:ext cx="7496803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Dora and Amir both try to build the same number.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     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	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	  Dora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			  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       	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  Amir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Who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is correct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Can you explain the mistake that has been made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544" y="1360412"/>
            <a:ext cx="1472224" cy="124343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551" y="888274"/>
            <a:ext cx="1603307" cy="2032924"/>
          </a:xfrm>
          <a:prstGeom prst="rect">
            <a:avLst/>
          </a:prstGeom>
        </p:spPr>
      </p:pic>
      <p:grpSp>
        <p:nvGrpSpPr>
          <p:cNvPr id="44" name="Group 43"/>
          <p:cNvGrpSpPr/>
          <p:nvPr/>
        </p:nvGrpSpPr>
        <p:grpSpPr>
          <a:xfrm>
            <a:off x="1737140" y="3016734"/>
            <a:ext cx="2293282" cy="2260369"/>
            <a:chOff x="348242" y="96288"/>
            <a:chExt cx="5605726" cy="5614541"/>
          </a:xfrm>
        </p:grpSpPr>
        <p:sp>
          <p:nvSpPr>
            <p:cNvPr id="45" name="Oval 44"/>
            <p:cNvSpPr/>
            <p:nvPr/>
          </p:nvSpPr>
          <p:spPr>
            <a:xfrm>
              <a:off x="1984373" y="96288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 smtClean="0">
                  <a:solidFill>
                    <a:schemeClr val="tx1"/>
                  </a:solidFill>
                  <a:latin typeface="Gill Sans MT" panose="020B0502020104020203" pitchFamily="34" charset="0"/>
                </a:rPr>
                <a:t>42</a:t>
              </a:r>
              <a:endParaRPr lang="en-GB" sz="2800" dirty="0">
                <a:solidFill>
                  <a:schemeClr val="tx1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348242" y="3313125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3556264" y="3298791"/>
              <a:ext cx="2397704" cy="23977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Connector 47"/>
            <p:cNvCxnSpPr>
              <a:stCxn id="45" idx="3"/>
              <a:endCxn id="46" idx="0"/>
            </p:cNvCxnSpPr>
            <p:nvPr/>
          </p:nvCxnSpPr>
          <p:spPr>
            <a:xfrm flipH="1">
              <a:off x="1559794" y="2142856"/>
              <a:ext cx="775715" cy="117026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5" idx="5"/>
              <a:endCxn id="47" idx="0"/>
            </p:cNvCxnSpPr>
            <p:nvPr/>
          </p:nvCxnSpPr>
          <p:spPr>
            <a:xfrm>
              <a:off x="4030941" y="2142856"/>
              <a:ext cx="724175" cy="11559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6" name="Picture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781" y="4392261"/>
            <a:ext cx="252850" cy="374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203" y="4508108"/>
            <a:ext cx="252850" cy="37435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910" y="4704667"/>
            <a:ext cx="252850" cy="37435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079" y="4799018"/>
            <a:ext cx="252850" cy="37435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14001">
            <a:off x="3421916" y="4351129"/>
            <a:ext cx="189285" cy="952881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14001">
            <a:off x="3487616" y="4186775"/>
            <a:ext cx="189049" cy="951692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14001">
            <a:off x="5994821" y="4146015"/>
            <a:ext cx="183213" cy="922313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14001">
            <a:off x="5893230" y="4410743"/>
            <a:ext cx="187204" cy="942404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14001">
            <a:off x="5849310" y="4561184"/>
            <a:ext cx="177854" cy="895335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14001">
            <a:off x="5949480" y="4274356"/>
            <a:ext cx="188263" cy="947736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918" y="4611843"/>
            <a:ext cx="252850" cy="37435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1346" y="4595738"/>
            <a:ext cx="252850" cy="37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3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1439" y="745312"/>
            <a:ext cx="7538171" cy="56938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Sort the representations in to two groups.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Explain </a:t>
            </a: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how you have sorted them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Can you add your own representations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39984" y="1127855"/>
            <a:ext cx="914893" cy="578882"/>
          </a:xfrm>
          <a:prstGeom prst="roundRect">
            <a:avLst/>
          </a:prstGeom>
          <a:solidFill>
            <a:srgbClr val="FF0000">
              <a:alpha val="20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23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3664" y="4100402"/>
            <a:ext cx="1972012" cy="1055608"/>
          </a:xfrm>
          <a:prstGeom prst="roundRect">
            <a:avLst/>
          </a:prstGeom>
          <a:solidFill>
            <a:srgbClr val="00B050">
              <a:alpha val="20000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Twenty and three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47206" y="2331617"/>
            <a:ext cx="2076378" cy="1055608"/>
          </a:xfrm>
          <a:prstGeom prst="roundRect">
            <a:avLst/>
          </a:prstGeom>
          <a:solidFill>
            <a:srgbClr val="7030A0">
              <a:alpha val="20000"/>
            </a:srgbClr>
          </a:solidFill>
          <a:ln w="28575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</a:rPr>
              <a:t>Three tens and 2 ones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395" y="4572924"/>
            <a:ext cx="602162" cy="1258596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297" y="5107466"/>
            <a:ext cx="602162" cy="125859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633" y="3922584"/>
            <a:ext cx="602162" cy="125859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338" y="4124914"/>
            <a:ext cx="610959" cy="461944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166" y="3713462"/>
            <a:ext cx="1466727" cy="136557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156" y="3784909"/>
            <a:ext cx="1574779" cy="1466173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880" y="4775906"/>
            <a:ext cx="518034" cy="59099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188" y="4785764"/>
            <a:ext cx="518034" cy="59099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15" y="4760170"/>
            <a:ext cx="518034" cy="59099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79730" y="2002362"/>
            <a:ext cx="928867" cy="1808234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36" y="1265706"/>
            <a:ext cx="571175" cy="605572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776" y="1590706"/>
            <a:ext cx="1185164" cy="157341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019" y="1468284"/>
            <a:ext cx="516663" cy="47989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292" y="1489335"/>
            <a:ext cx="540565" cy="428407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86" y="1871278"/>
            <a:ext cx="568145" cy="428407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608" y="1874536"/>
            <a:ext cx="562629" cy="444955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049" y="2096655"/>
            <a:ext cx="540566" cy="47989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019" y="2100184"/>
            <a:ext cx="525856" cy="47989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657" y="2363353"/>
            <a:ext cx="516663" cy="47989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930" y="2384404"/>
            <a:ext cx="540565" cy="428407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8043" y="2661369"/>
            <a:ext cx="568145" cy="428407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865" y="2664627"/>
            <a:ext cx="562629" cy="44495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571" y="1593904"/>
            <a:ext cx="1185164" cy="157341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814" y="1471482"/>
            <a:ext cx="516663" cy="479890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6087" y="1492533"/>
            <a:ext cx="540565" cy="428407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581" y="1874476"/>
            <a:ext cx="568145" cy="428407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403" y="1877734"/>
            <a:ext cx="562629" cy="444955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844" y="2099853"/>
            <a:ext cx="540566" cy="479890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814" y="2103382"/>
            <a:ext cx="525856" cy="47989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52" y="2366551"/>
            <a:ext cx="516663" cy="47989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725" y="2387602"/>
            <a:ext cx="540565" cy="428407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838" y="2664567"/>
            <a:ext cx="568145" cy="428407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660" y="2667825"/>
            <a:ext cx="562629" cy="444955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882" y="1590706"/>
            <a:ext cx="1185164" cy="1573416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25" y="1468284"/>
            <a:ext cx="516663" cy="479890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398" y="1489335"/>
            <a:ext cx="540565" cy="428407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892" y="1871278"/>
            <a:ext cx="568145" cy="428407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5714" y="1874536"/>
            <a:ext cx="562629" cy="444955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155" y="2096655"/>
            <a:ext cx="540566" cy="479890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25" y="2100184"/>
            <a:ext cx="525856" cy="479890"/>
          </a:xfrm>
          <a:prstGeom prst="rect">
            <a:avLst/>
          </a:prstGeom>
        </p:spPr>
      </p:pic>
      <p:pic>
        <p:nvPicPr>
          <p:cNvPr id="81" name="Picture 8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763" y="2363353"/>
            <a:ext cx="516663" cy="479890"/>
          </a:xfrm>
          <a:prstGeom prst="rect">
            <a:avLst/>
          </a:prstGeom>
        </p:spPr>
      </p:pic>
      <p:pic>
        <p:nvPicPr>
          <p:cNvPr id="82" name="Picture 8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036" y="2384404"/>
            <a:ext cx="540565" cy="428407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149" y="2661369"/>
            <a:ext cx="568145" cy="428407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971" y="2664627"/>
            <a:ext cx="562629" cy="444955"/>
          </a:xfrm>
          <a:prstGeom prst="rect">
            <a:avLst/>
          </a:prstGeom>
        </p:spPr>
      </p:pic>
      <p:pic>
        <p:nvPicPr>
          <p:cNvPr id="118" name="Picture 11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141" y="3205401"/>
            <a:ext cx="568145" cy="428407"/>
          </a:xfrm>
          <a:prstGeom prst="rect">
            <a:avLst/>
          </a:prstGeom>
        </p:spPr>
      </p:pic>
      <p:pic>
        <p:nvPicPr>
          <p:cNvPr id="119" name="Picture 11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963" y="3208659"/>
            <a:ext cx="562629" cy="444955"/>
          </a:xfrm>
          <a:prstGeom prst="rect">
            <a:avLst/>
          </a:prstGeom>
        </p:spPr>
      </p:pic>
      <p:pic>
        <p:nvPicPr>
          <p:cNvPr id="120" name="Picture 1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1001" y="2002362"/>
            <a:ext cx="928867" cy="1808234"/>
          </a:xfrm>
          <a:prstGeom prst="rect">
            <a:avLst/>
          </a:prstGeom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944" y="1678298"/>
            <a:ext cx="571175" cy="605572"/>
          </a:xfrm>
          <a:prstGeom prst="rect">
            <a:avLst/>
          </a:prstGeom>
        </p:spPr>
      </p:pic>
      <p:pic>
        <p:nvPicPr>
          <p:cNvPr id="122" name="Picture 1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71" y="1634991"/>
            <a:ext cx="571175" cy="60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07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9936" y="735572"/>
            <a:ext cx="7538171" cy="310854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Whitney says,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How many straws does Whitney have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279223" y="2181497"/>
            <a:ext cx="4727591" cy="776143"/>
          </a:xfrm>
          <a:prstGeom prst="wedgeRoundRectCallout">
            <a:avLst>
              <a:gd name="adj1" fmla="val -64871"/>
              <a:gd name="adj2" fmla="val 32125"/>
              <a:gd name="adj3" fmla="val 16667"/>
            </a:avLst>
          </a:prstGeom>
          <a:solidFill>
            <a:srgbClr val="FFC000">
              <a:alpha val="23922"/>
            </a:srgbClr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defRPr/>
            </a:pPr>
            <a:r>
              <a:rPr lang="en-US" sz="2800" dirty="0" smtClean="0">
                <a:solidFill>
                  <a:sysClr val="windowText" lastClr="000000"/>
                </a:solidFill>
                <a:latin typeface="Gill Sans MT" panose="020B0502020104020203" pitchFamily="34" charset="0"/>
                <a:ea typeface="Bariol" charset="0"/>
                <a:cs typeface="Bariol" charset="0"/>
              </a:rPr>
              <a:t>I have 2 tens and 14 ones.</a:t>
            </a:r>
            <a:endParaRPr lang="en-US" sz="2800" dirty="0">
              <a:solidFill>
                <a:sysClr val="windowText" lastClr="000000"/>
              </a:solidFill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44596" y="1405767"/>
            <a:ext cx="1640935" cy="24615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1888" y="4087230"/>
            <a:ext cx="1537336" cy="19014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22" y="4174026"/>
            <a:ext cx="930867" cy="116191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814" y="4495818"/>
            <a:ext cx="930867" cy="116191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221" y="4585667"/>
            <a:ext cx="930867" cy="116191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871" y="4988689"/>
            <a:ext cx="930867" cy="116191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777" y="5098436"/>
            <a:ext cx="930867" cy="116191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77" y="5121698"/>
            <a:ext cx="930867" cy="116191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805" y="4379726"/>
            <a:ext cx="930867" cy="116191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5113" y="4403289"/>
            <a:ext cx="1537336" cy="190143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466" y="3996838"/>
            <a:ext cx="930867" cy="116191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258" y="4318631"/>
            <a:ext cx="930867" cy="116191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9665" y="4408479"/>
            <a:ext cx="930867" cy="116191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315" y="4811501"/>
            <a:ext cx="930867" cy="116191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221" y="4921248"/>
            <a:ext cx="930867" cy="1161912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249" y="4202538"/>
            <a:ext cx="930867" cy="116191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8527" y="4773050"/>
            <a:ext cx="930867" cy="116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97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9551" y="767400"/>
            <a:ext cx="7538171" cy="372409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>
              <a:defRPr/>
            </a:pPr>
            <a:r>
              <a:rPr lang="en-GB" sz="4000" b="1" dirty="0">
                <a:solidFill>
                  <a:prstClr val="black"/>
                </a:solidFill>
                <a:latin typeface="Gill Sans MT" panose="020B0502020104020203" pitchFamily="34" charset="0"/>
              </a:rPr>
              <a:t>Always, </a:t>
            </a:r>
            <a:r>
              <a:rPr lang="en-GB" sz="4000" b="1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Sometimes</a:t>
            </a:r>
            <a:r>
              <a:rPr lang="en-GB" sz="4000" b="1" dirty="0">
                <a:solidFill>
                  <a:prstClr val="black"/>
                </a:solidFill>
                <a:latin typeface="Gill Sans MT" panose="020B0502020104020203" pitchFamily="34" charset="0"/>
              </a:rPr>
              <a:t>, </a:t>
            </a:r>
            <a:r>
              <a:rPr lang="en-GB" sz="4000" b="1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Never</a:t>
            </a:r>
            <a:r>
              <a:rPr lang="en-GB" sz="4000" b="1" dirty="0">
                <a:solidFill>
                  <a:prstClr val="black"/>
                </a:solidFill>
                <a:latin typeface="Gill Sans MT" panose="020B0502020104020203" pitchFamily="34" charset="0"/>
              </a:rPr>
              <a:t>…</a:t>
            </a: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Convince me using some examples</a:t>
            </a:r>
            <a:r>
              <a:rPr lang="en-GB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 </a:t>
            </a: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723674" y="1627440"/>
            <a:ext cx="4257731" cy="1527145"/>
          </a:xfrm>
          <a:prstGeom prst="wedgeRoundRectCallout">
            <a:avLst>
              <a:gd name="adj1" fmla="val -66405"/>
              <a:gd name="adj2" fmla="val 20150"/>
              <a:gd name="adj3" fmla="val 16667"/>
            </a:avLst>
          </a:prstGeom>
          <a:solidFill>
            <a:srgbClr val="0070C0">
              <a:alpha val="23922"/>
            </a:srgb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 panose="020B0502020104020203" pitchFamily="34" charset="0"/>
                <a:ea typeface="Bariol" charset="0"/>
                <a:cs typeface="Bariol" charset="0"/>
              </a:rPr>
              <a:t>When you find one more than a number, only the ones digit will change.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 pitchFamily="34" charset="0"/>
              <a:ea typeface="Bariol" charset="0"/>
              <a:cs typeface="Bariol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48591" y="1892376"/>
            <a:ext cx="1979070" cy="136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03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BBA110A-F0D6-4815-A530-12842E058620}" vid="{DBCC5AE0-762A-486A-A91B-EF3AE4503DE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6" ma:contentTypeDescription="Create a new document." ma:contentTypeScope="" ma:versionID="2245d72f9f22c961ac9c11b4021a29a4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c713bd9f538da43dbf4536b41f92027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33C0BC-C241-46AF-963C-CBDED36083B0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dcmitype/"/>
    <ds:schemaRef ds:uri="522d4c35-b548-4432-90ae-af4376e1c4b4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79A85AF-D0F0-4964-95F2-C3766E354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4A12B6-53FC-4652-B09C-9D089BA126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2447</TotalTime>
  <Words>762</Words>
  <Application>Microsoft Office PowerPoint</Application>
  <PresentationFormat>A4 Paper (210x297 mm)</PresentationFormat>
  <Paragraphs>433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Arial</vt:lpstr>
      <vt:lpstr>Bariol</vt:lpstr>
      <vt:lpstr>Bariol Regular</vt:lpstr>
      <vt:lpstr>Calibri</vt:lpstr>
      <vt:lpstr>Calibri Light</vt:lpstr>
      <vt:lpstr>Cambria Math</vt:lpstr>
      <vt:lpstr>Gill Sans MT</vt:lpstr>
      <vt:lpstr>Times New Roman</vt:lpstr>
      <vt:lpstr>Custom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Brown</dc:creator>
  <cp:lastModifiedBy>James Clegg</cp:lastModifiedBy>
  <cp:revision>167</cp:revision>
  <dcterms:created xsi:type="dcterms:W3CDTF">2019-02-04T08:17:32Z</dcterms:created>
  <dcterms:modified xsi:type="dcterms:W3CDTF">2019-11-11T08:46:52Z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